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9"/>
  </p:notesMasterIdLst>
  <p:sldIdLst>
    <p:sldId id="263" r:id="rId4"/>
    <p:sldId id="267" r:id="rId5"/>
    <p:sldId id="265" r:id="rId6"/>
    <p:sldId id="270" r:id="rId7"/>
    <p:sldId id="268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SamsungOne 450C" panose="020B0506030303020204" charset="0"/>
      <p:regular r:id="rId14"/>
    </p:embeddedFont>
    <p:embeddedFont>
      <p:font typeface="SamsungOne 800C" panose="020B0906030303020204" charset="0"/>
      <p:bold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29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CD72DF9-AFED-475F-8087-B834BB5629CD}"/>
              </a:ext>
            </a:extLst>
          </p:cNvPr>
          <p:cNvSpPr txBox="1"/>
          <p:nvPr/>
        </p:nvSpPr>
        <p:spPr>
          <a:xfrm>
            <a:off x="2192655" y="698709"/>
            <a:ext cx="7587234" cy="966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spcBef>
                <a:spcPts val="100"/>
              </a:spcBef>
            </a:pPr>
            <a:r>
              <a:rPr sz="14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МИНИСТЕРСТВО</a:t>
            </a:r>
            <a:r>
              <a:rPr sz="1400" spc="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НАУКИ</a:t>
            </a:r>
            <a:r>
              <a:rPr sz="1400" spc="1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 ВЫСШЕГО</a:t>
            </a:r>
            <a:r>
              <a:rPr sz="1400" spc="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ОБРАЗОВАНИЯ</a:t>
            </a:r>
            <a:r>
              <a:rPr sz="1400" spc="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РОССИЙСКОЙ</a:t>
            </a:r>
            <a:r>
              <a:rPr sz="1400" spc="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ФЕДЕРАЦИИ</a:t>
            </a:r>
            <a:endParaRPr sz="1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Федеральное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государственное </a:t>
            </a:r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автономное</a:t>
            </a:r>
            <a:r>
              <a:rPr sz="1200" spc="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образовательное учреждение</a:t>
            </a:r>
            <a:r>
              <a:rPr sz="1200" spc="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высшего</a:t>
            </a:r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профессионального</a:t>
            </a:r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образования</a:t>
            </a:r>
            <a:endParaRPr sz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21005" marR="410845" algn="ctr"/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«Южно-Уральский</a:t>
            </a:r>
            <a:r>
              <a:rPr sz="1200" spc="1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государственный</a:t>
            </a:r>
            <a:r>
              <a:rPr sz="1200" spc="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университет</a:t>
            </a:r>
            <a:r>
              <a:rPr sz="1200" spc="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(национальный</a:t>
            </a:r>
            <a:r>
              <a:rPr sz="1200" spc="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исследовательский</a:t>
            </a:r>
            <a:r>
              <a:rPr sz="1200" spc="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университет)» </a:t>
            </a:r>
            <a:r>
              <a:rPr sz="1200" spc="-24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Высшая</a:t>
            </a:r>
            <a:r>
              <a:rPr sz="1200" spc="-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школа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электроники</a:t>
            </a:r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и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компьютерных</a:t>
            </a:r>
            <a:r>
              <a:rPr sz="1200" spc="-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наук</a:t>
            </a:r>
            <a:endParaRPr sz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175" algn="ctr"/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Кафедра</a:t>
            </a:r>
            <a:r>
              <a:rPr sz="1200" spc="-4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системного</a:t>
            </a:r>
            <a:r>
              <a:rPr sz="1200" spc="-4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1200" spc="-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программирования</a:t>
            </a:r>
            <a:endParaRPr sz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CD72DF9-AFED-475F-8087-B834BB5629CD}"/>
              </a:ext>
            </a:extLst>
          </p:cNvPr>
          <p:cNvSpPr txBox="1"/>
          <p:nvPr/>
        </p:nvSpPr>
        <p:spPr>
          <a:xfrm>
            <a:off x="2387727" y="2814089"/>
            <a:ext cx="758723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spcBef>
                <a:spcPts val="100"/>
              </a:spcBef>
            </a:pPr>
            <a:r>
              <a:rPr lang="ru-RU" sz="2800" spc="-5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Создание </a:t>
            </a:r>
            <a:r>
              <a:rPr lang="en-US" sz="2800" spc="-5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android </a:t>
            </a:r>
            <a:r>
              <a:rPr lang="ru-RU" sz="2800" spc="-5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приложения «</a:t>
            </a:r>
            <a:r>
              <a:rPr lang="ru-RU" sz="2800" spc="-5" dirty="0">
                <a:solidFill>
                  <a:srgbClr val="212529"/>
                </a:solidFill>
                <a:latin typeface="-apple-system"/>
                <a:cs typeface="Times New Roman" pitchFamily="18" charset="0"/>
              </a:rPr>
              <a:t>П</a:t>
            </a:r>
            <a:r>
              <a:rPr lang="ru-RU" sz="2800" b="0" i="0" dirty="0">
                <a:solidFill>
                  <a:srgbClr val="212529"/>
                </a:solidFill>
                <a:effectLst/>
                <a:latin typeface="-apple-system"/>
              </a:rPr>
              <a:t>рограммирование робота</a:t>
            </a:r>
            <a:r>
              <a:rPr lang="ru-RU" sz="2800" spc="-5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»</a:t>
            </a:r>
            <a:endParaRPr sz="2400" dirty="0">
              <a:solidFill>
                <a:srgbClr val="000000"/>
              </a:solidFill>
              <a:latin typeface="SamsungOne 450C (Основной текст)"/>
              <a:cs typeface="Times New Roman" pitchFamily="18" charset="0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BD3EAED-1DFD-4F5F-BFE9-6A95C21AA203}"/>
              </a:ext>
            </a:extLst>
          </p:cNvPr>
          <p:cNvSpPr txBox="1"/>
          <p:nvPr/>
        </p:nvSpPr>
        <p:spPr>
          <a:xfrm>
            <a:off x="7760208" y="4389028"/>
            <a:ext cx="272681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15" dirty="0" err="1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A</a:t>
            </a:r>
            <a:r>
              <a:rPr sz="2000" spc="-15" dirty="0" err="1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втор</a:t>
            </a:r>
            <a:r>
              <a:rPr sz="2000" spc="-15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:</a:t>
            </a:r>
            <a:endParaRPr sz="2000" dirty="0">
              <a:solidFill>
                <a:srgbClr val="000000"/>
              </a:solidFill>
              <a:latin typeface="SamsungOne 450C (Основной текст)"/>
              <a:cs typeface="Times New Roman" pitchFamily="18" charset="0"/>
            </a:endParaRPr>
          </a:p>
          <a:p>
            <a:pPr marL="12700" marR="5080"/>
            <a:r>
              <a:rPr lang="ru-RU" sz="2000" spc="-20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студент</a:t>
            </a:r>
            <a:r>
              <a:rPr sz="2000" spc="-20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 </a:t>
            </a:r>
            <a:r>
              <a:rPr lang="ru-RU" sz="2000" spc="-5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группы </a:t>
            </a:r>
            <a:r>
              <a:rPr sz="2000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КЭ-</a:t>
            </a:r>
            <a:r>
              <a:rPr lang="ru-RU" sz="2000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4</a:t>
            </a:r>
            <a:r>
              <a:rPr lang="en-US" sz="2000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02</a:t>
            </a:r>
            <a:endParaRPr lang="ru-RU" sz="2000" dirty="0">
              <a:solidFill>
                <a:srgbClr val="000000"/>
              </a:solidFill>
              <a:latin typeface="SamsungOne 450C (Основной текст)"/>
              <a:cs typeface="Times New Roman" pitchFamily="18" charset="0"/>
            </a:endParaRPr>
          </a:p>
          <a:p>
            <a:pPr marL="12700" marR="5080"/>
            <a:r>
              <a:rPr sz="2000" spc="-385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 </a:t>
            </a:r>
            <a:r>
              <a:rPr lang="ru-RU" sz="2000" spc="-5" dirty="0">
                <a:solidFill>
                  <a:srgbClr val="000000"/>
                </a:solidFill>
                <a:latin typeface="SamsungOne 450C (Основной текст)"/>
                <a:cs typeface="Times New Roman" pitchFamily="18" charset="0"/>
              </a:rPr>
              <a:t>С.В. Кораблев</a:t>
            </a:r>
            <a:endParaRPr sz="2000" dirty="0">
              <a:solidFill>
                <a:srgbClr val="000000"/>
              </a:solidFill>
              <a:latin typeface="SamsungOne 450C (Основной текст)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13816" y="352933"/>
            <a:ext cx="9257907" cy="690677"/>
          </a:xfrm>
        </p:spPr>
        <p:txBody>
          <a:bodyPr/>
          <a:lstStyle/>
          <a:p>
            <a:r>
              <a:rPr lang="ru-RU" dirty="0"/>
              <a:t>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ктуальность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9472" y="1584960"/>
            <a:ext cx="8692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 indent="449263">
              <a:tabLst>
                <a:tab pos="719138" algn="l"/>
              </a:tabLst>
            </a:pP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 Образовательные цели: Программа может использоваться для обучения основам программирования и алгоритмическому мышлению. Пользователи могут изучать принципы перемещения робота на игровом поле, проверять условия и препятствия, а также разрабатывать стратегии для нахождения пути до цели.</a:t>
            </a:r>
          </a:p>
          <a:p>
            <a:pPr marL="1588" indent="449263">
              <a:tabLst>
                <a:tab pos="719138" algn="l"/>
              </a:tabLst>
            </a:pPr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588" indent="449263">
              <a:tabLst>
                <a:tab pos="719138" algn="l"/>
              </a:tabLst>
            </a:pP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2) Развлекательная ценность: Игра предлагает интерактивный и захватывающий опыт, где пользователи могут испытать свои навыки планирования и логического мышления. Они должны принимать решения и выбирать правильные команды для перемещения робота и достижения цели.</a:t>
            </a:r>
          </a:p>
          <a:p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3838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Цель и задачи работы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7024" y="2267713"/>
            <a:ext cx="8266176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             </a:t>
            </a: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Цель работы: Разработка игровой программы с роботом на игровом поле.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Задачи работы: Создание интерфейса пользователя, генерация игрового поля, определение пути до цели, реализация перемещения робота, управление временем и ограничениями, создание уровней с увеличением сложности.</a:t>
            </a:r>
          </a:p>
        </p:txBody>
      </p:sp>
    </p:spTree>
    <p:extLst>
      <p:ext uri="{BB962C8B-B14F-4D97-AF65-F5344CB8AC3E}">
        <p14:creationId xmlns:p14="http://schemas.microsoft.com/office/powerpoint/2010/main" val="280341531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Заключение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6736" y="1766518"/>
            <a:ext cx="82417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рамках проекта была разработана игровая программа с роботом на игровом поле. Основная цель проекта заключалась в создании интерактивного и увлекательного игрового приложения для пользователей. В ходе работы были достигнуты следующие задачи:</a:t>
            </a:r>
          </a:p>
          <a:p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Разработка функционала перемещения робота по игровому полю с помощью заданных команд.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Определение пути до цели и проверка наличия хотя бы одного прохода к цели.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Реализация перехода на следующий уровень с уменьшением времени на каждом уровне.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Визуальное отображение перемещения робота и его текущего положения.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Взаимодействие с пользователем через кнопки управления и вывод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результате проекта была создана функциональная и готовая к использованию игровая программа, которая предоставляет пользователям возможность наслаждаться игровым процессом, развивать логическое мышление и достигать цели на каждом уровне сложности.</a:t>
            </a:r>
          </a:p>
          <a:p>
            <a:endParaRPr lang="ru-RU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arenR"/>
            </a:pP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2312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776728" y="2206117"/>
            <a:ext cx="6330695" cy="263410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C</a:t>
            </a:r>
            <a:r>
              <a:rPr lang="ru-RU" sz="7200" dirty="0" err="1"/>
              <a:t>пасибо</a:t>
            </a:r>
            <a:r>
              <a:rPr lang="ru-RU" sz="7200" dirty="0"/>
              <a:t>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65091620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321</Words>
  <Application>Microsoft Office PowerPoint</Application>
  <PresentationFormat>Широкоэкранный</PresentationFormat>
  <Paragraphs>35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</vt:i4>
      </vt:variant>
    </vt:vector>
  </HeadingPairs>
  <TitlesOfParts>
    <vt:vector size="15" baseType="lpstr">
      <vt:lpstr>Times New Roman</vt:lpstr>
      <vt:lpstr>SamsungOne 450C (Основной текст)</vt:lpstr>
      <vt:lpstr>Arial</vt:lpstr>
      <vt:lpstr>-apple-system</vt:lpstr>
      <vt:lpstr>Calibri</vt:lpstr>
      <vt:lpstr>SamsungOne 450C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Актуальность</vt:lpstr>
      <vt:lpstr>Цель и задачи работы </vt:lpstr>
      <vt:lpstr>Заключение</vt:lpstr>
      <vt:lpstr>Cпасибо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Семен</cp:lastModifiedBy>
  <cp:revision>43</cp:revision>
  <dcterms:created xsi:type="dcterms:W3CDTF">2020-05-25T08:37:09Z</dcterms:created>
  <dcterms:modified xsi:type="dcterms:W3CDTF">2023-05-27T00:13:29Z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